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96" r:id="rId2"/>
    <p:sldId id="297" r:id="rId3"/>
    <p:sldId id="302" r:id="rId4"/>
    <p:sldId id="304" r:id="rId5"/>
    <p:sldId id="305" r:id="rId6"/>
    <p:sldId id="271" r:id="rId7"/>
    <p:sldId id="306" r:id="rId8"/>
    <p:sldId id="272" r:id="rId9"/>
    <p:sldId id="265" r:id="rId10"/>
    <p:sldId id="266" r:id="rId11"/>
    <p:sldId id="267" r:id="rId12"/>
    <p:sldId id="273" r:id="rId13"/>
    <p:sldId id="274" r:id="rId14"/>
    <p:sldId id="298" r:id="rId15"/>
    <p:sldId id="299" r:id="rId16"/>
    <p:sldId id="303" r:id="rId17"/>
    <p:sldId id="300" r:id="rId18"/>
    <p:sldId id="301" r:id="rId19"/>
    <p:sldId id="329" r:id="rId20"/>
    <p:sldId id="268" r:id="rId21"/>
    <p:sldId id="333" r:id="rId22"/>
    <p:sldId id="330" r:id="rId23"/>
    <p:sldId id="288" r:id="rId24"/>
    <p:sldId id="331" r:id="rId25"/>
    <p:sldId id="287" r:id="rId26"/>
    <p:sldId id="289" r:id="rId27"/>
    <p:sldId id="270" r:id="rId28"/>
    <p:sldId id="291" r:id="rId29"/>
    <p:sldId id="292" r:id="rId30"/>
    <p:sldId id="293" r:id="rId31"/>
    <p:sldId id="294" r:id="rId32"/>
    <p:sldId id="256" r:id="rId33"/>
    <p:sldId id="259" r:id="rId34"/>
    <p:sldId id="257" r:id="rId35"/>
    <p:sldId id="261" r:id="rId36"/>
    <p:sldId id="262" r:id="rId37"/>
    <p:sldId id="263" r:id="rId38"/>
    <p:sldId id="258" r:id="rId39"/>
    <p:sldId id="269" r:id="rId40"/>
    <p:sldId id="310" r:id="rId41"/>
    <p:sldId id="311" r:id="rId42"/>
    <p:sldId id="312" r:id="rId43"/>
    <p:sldId id="308" r:id="rId44"/>
    <p:sldId id="295" r:id="rId45"/>
    <p:sldId id="309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3"/>
    <p:restoredTop sz="97149"/>
  </p:normalViewPr>
  <p:slideViewPr>
    <p:cSldViewPr snapToGrid="0">
      <p:cViewPr>
        <p:scale>
          <a:sx n="126" d="100"/>
          <a:sy n="126" d="100"/>
        </p:scale>
        <p:origin x="592" y="768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CC114-2346-B24B-AC52-1E8DE3565193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DF62A-A297-174C-BD74-5FE80095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5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look at each Okavango and Highland cell on it’s own (assuming each cell is highly correlated with it’s neighbor - need to check)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DF62A-A297-174C-BD74-5FE8009511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00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DF62A-A297-174C-BD74-5FE8009511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00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WWF/</a:t>
            </a:r>
            <a:r>
              <a:rPr lang="en-US" dirty="0" err="1"/>
              <a:t>HydroSHEDS</a:t>
            </a:r>
            <a:r>
              <a:rPr lang="en-US" dirty="0"/>
              <a:t>/v1/Basins/hybas_4</a:t>
            </a:r>
          </a:p>
          <a:p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/earth-engine/datasets/catalog/WWF_HydroSHEDS_v1_Basins_hybas_4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DF62A-A297-174C-BD74-5FE80095119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8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CYGNSS…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DF62A-A297-174C-BD74-5FE80095119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6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18928-E632-7599-5891-7EE7370C9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1C074-E07E-6483-EF0A-400DA0519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E0407-F4D4-7AD5-55BE-B3C5EC53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372D-D5E0-FF48-3A7F-4C53DCAF0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BC445-265B-01D7-41B1-F7F9A39C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8E23-F7BE-3E92-01DB-07B307A3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8EDEF-89FF-2917-6833-2E21CED02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9A048-36E3-A368-3A77-CD71F2D2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D1C23-555D-1628-F924-BA14242DA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F1698-7AFD-C47D-3861-E8D562AA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6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FB4B2-C61D-EB2A-FE9D-0F0E188C8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7A6A37-CDF1-2908-F4F3-D368EFB1E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DECA3-FA71-ACE9-7EE3-35FC9E44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D1711-6E01-8A21-F865-A07CE7242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DEE8E-F115-A027-58D6-366C7C9F5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F6967-7495-80F7-A25B-7EA7C361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477DA-6880-1453-F683-D31CC3830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B70FD-2D88-4A21-B779-2409091D4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BF39E-0374-FDAA-BA6B-8F155C10A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44BD5-B9BC-4704-CDC8-6E240A148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1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6D65-EDE6-A06B-CEE8-D3F70EFB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7A763-99BD-0A00-B279-971899BB0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F7BC8-0A48-4634-FC7E-A33CB27A1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3CB54-CDFA-CD28-3DF4-7AE089CE5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FFAEF-969D-1B1D-5F14-267E5D23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08266-0464-6E63-4ED5-E834A0E8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CD895-956A-C55A-96CA-336F8E2DF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398DF-651D-EAC6-A99E-99C36AB01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8A84-F8E4-ABD1-9436-EF66DAA5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32079-9B2A-AA43-EE46-D42E3ED7C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4B371-DF9E-1807-3059-67B9705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3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48E4-B42E-FAEE-659D-FE4B61BA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AE46D-D9E3-8E6B-E91F-F416246B1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823A8-8B94-58A5-B0DB-A2DD1967A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665B3-319F-66B6-8BB6-792A20AB81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ACBADD-D889-7F64-35F2-BAF8529EF4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58E0A8-C004-1BF1-EE40-24EC28CA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7C1B19-3C0F-96BF-44F4-E84EB71D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EF7A5-E150-E7BE-FE50-7623AA5C8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71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1DE8A-BC5E-2689-6816-1A432BDB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9CEE0F-E0E5-AC05-0A57-EDD98E43D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04E81-F12D-8A97-2193-143310D9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4894E-CBBE-1978-B184-A346410B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80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C8010-7D70-789A-FD6D-E73C70CA0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C99B3-60FB-801B-F345-DD31C2CD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ED8BB-9D73-A73A-84F8-45C6FB6F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6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A017-B82C-6055-2C4A-46314EF1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68180-3F9B-362F-1E2B-A202737C2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C8F67-0A63-F59D-3B70-ED33C5A62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668B70-32FC-1044-3E8C-667A6DA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0623C-B27A-6B3B-9B3A-1F42CA95A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9F577-E57A-3BFD-34DA-D48936308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8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698AD-2333-B6CA-594B-304833DE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D1577-8207-5E35-D9D7-5AC655946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CD059-1F3E-6B31-A50C-D33CE8878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518069-8D4A-3676-1527-AEACE11D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EBA9F-1B21-3904-3C92-0C7CFE57C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710A2-B5E1-2D82-505A-E524E8C1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59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79FA08-EC18-6CDB-6721-C14F6A34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C611B-441F-3ADB-80BA-085A6B0DB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0F94C-330F-C5B2-D8E0-1AC2D8F09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07AFD5-A187-A847-ABAA-8D73F6467E14}" type="datetimeFigureOut">
              <a:rPr lang="en-US" smtClean="0"/>
              <a:t>2/10/26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55E86-E1C0-C6C5-B69C-8F6A60B3A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6DBE1-5B7B-0D17-DCA1-21B4C7261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AE25D5-AE9D-EF46-9096-BDCDCB770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E47A-752A-E8CB-D6A9-052E1AC0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budget: ET model comparison </a:t>
            </a:r>
            <a:br>
              <a:rPr lang="en-US" dirty="0"/>
            </a:br>
            <a:r>
              <a:rPr lang="en-US" dirty="0"/>
              <a:t>(datasets in GEE)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0422A4E-35A1-44A5-5B67-249722CC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" y="1726249"/>
            <a:ext cx="11119104" cy="458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25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3A14929-4D37-471D-8926-8A50A8ADC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-8238"/>
            <a:ext cx="9193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14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B1ACA55E-E44D-681E-4838-41EF96021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4325"/>
            <a:ext cx="1219200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967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>
            <a:extLst>
              <a:ext uri="{FF2B5EF4-FFF2-40B4-BE49-F238E27FC236}">
                <a16:creationId xmlns:a16="http://schemas.microsoft.com/office/drawing/2014/main" id="{95288512-F4E1-4FDA-339B-4024C5132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65" y="1225899"/>
            <a:ext cx="8321652" cy="51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811F71-4B0F-0793-4DA4-FFBA9750DF09}"/>
              </a:ext>
            </a:extLst>
          </p:cNvPr>
          <p:cNvSpPr txBox="1"/>
          <p:nvPr/>
        </p:nvSpPr>
        <p:spPr>
          <a:xfrm>
            <a:off x="3748035" y="474575"/>
            <a:ext cx="3486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2016-2017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091FB6-014C-A5EA-A344-D61841FD2CB5}"/>
              </a:ext>
            </a:extLst>
          </p:cNvPr>
          <p:cNvSpPr txBox="1"/>
          <p:nvPr/>
        </p:nvSpPr>
        <p:spPr>
          <a:xfrm>
            <a:off x="8806543" y="3091543"/>
            <a:ext cx="185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Hysterestis</a:t>
            </a:r>
            <a:r>
              <a:rPr lang="en-US" dirty="0"/>
              <a:t> by categories.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33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C39CC5A0-284A-871D-6A4F-9321C9106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25" y="1310573"/>
            <a:ext cx="8319407" cy="515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3B467-0256-9A00-4483-111E79ED42B0}"/>
              </a:ext>
            </a:extLst>
          </p:cNvPr>
          <p:cNvSpPr txBox="1"/>
          <p:nvPr/>
        </p:nvSpPr>
        <p:spPr>
          <a:xfrm>
            <a:off x="3748035" y="474575"/>
            <a:ext cx="3486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2015-2016</a:t>
            </a:r>
          </a:p>
        </p:txBody>
      </p:sp>
    </p:spTree>
    <p:extLst>
      <p:ext uri="{BB962C8B-B14F-4D97-AF65-F5344CB8AC3E}">
        <p14:creationId xmlns:p14="http://schemas.microsoft.com/office/powerpoint/2010/main" val="379632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5B42D6C-076D-7684-37BE-240D4EE99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0"/>
            <a:ext cx="9307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62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926507F4-E53C-DB52-2882-9E5F0586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0"/>
            <a:ext cx="9307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38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ADC6009-B00A-4F77-BAAC-5B3C66B8B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685800"/>
            <a:ext cx="74295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11C9E-104E-C1AD-3A75-0BCF91FF3517}"/>
              </a:ext>
            </a:extLst>
          </p:cNvPr>
          <p:cNvSpPr txBox="1"/>
          <p:nvPr/>
        </p:nvSpPr>
        <p:spPr>
          <a:xfrm>
            <a:off x="406400" y="474133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DSWE &gt; 0</a:t>
            </a:r>
          </a:p>
        </p:txBody>
      </p:sp>
    </p:spTree>
    <p:extLst>
      <p:ext uri="{BB962C8B-B14F-4D97-AF65-F5344CB8AC3E}">
        <p14:creationId xmlns:p14="http://schemas.microsoft.com/office/powerpoint/2010/main" val="4160202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3737F10-6F8B-9034-99E5-5BCA82F97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43465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C2D86B-0093-D222-32A3-03CB8B3A9461}"/>
              </a:ext>
            </a:extLst>
          </p:cNvPr>
          <p:cNvSpPr txBox="1"/>
          <p:nvPr/>
        </p:nvSpPr>
        <p:spPr>
          <a:xfrm>
            <a:off x="406400" y="474133"/>
            <a:ext cx="333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DSWE &gt; 1</a:t>
            </a:r>
          </a:p>
        </p:txBody>
      </p:sp>
    </p:spTree>
    <p:extLst>
      <p:ext uri="{BB962C8B-B14F-4D97-AF65-F5344CB8AC3E}">
        <p14:creationId xmlns:p14="http://schemas.microsoft.com/office/powerpoint/2010/main" val="286966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10A708-9680-BCDF-AF92-8F7961B33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83" y="615950"/>
            <a:ext cx="9246303" cy="45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46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1E74-CBBB-BE4B-0324-E5C55F5F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596"/>
          </a:xfrm>
        </p:spPr>
        <p:txBody>
          <a:bodyPr>
            <a:normAutofit/>
          </a:bodyPr>
          <a:lstStyle/>
          <a:p>
            <a:r>
              <a:rPr lang="en-US" sz="3600" dirty="0"/>
              <a:t>Hysteresis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73B94-4811-E3C5-16B2-591E5F299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622"/>
            <a:ext cx="10515600" cy="483124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dirty="0">
                <a:solidFill>
                  <a:srgbClr val="000000"/>
                </a:solidFill>
              </a:rPr>
              <a:t>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eveloped hysteresis metric using shoelace formula to measure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loopiness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of discharge-inundation loops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Metric normalized by perimeter captures circularity of relationship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Most years show counterclockwise orientation with approximately four clockwise instances (cause unclear)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Flood extent lags discharge in most years, with significant floodplain storage during recession</a:t>
            </a:r>
          </a:p>
          <a:p>
            <a:r>
              <a:rPr lang="en-US" dirty="0"/>
              <a:t>Drier years show more hysteresis than wetter years, appearing threshold-dependent rather than linear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Piotr</a:t>
            </a:r>
            <a:r>
              <a:rPr lang="en-US" dirty="0"/>
              <a:t> emphasized that antecedent year conditions strongly determine inundation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Pre-wetting from decent rainfall causes the flood to spread much faster. </a:t>
            </a:r>
            <a:r>
              <a:rPr lang="en-US" b="1" dirty="0"/>
              <a:t>TODO</a:t>
            </a:r>
            <a:r>
              <a:rPr lang="en-US" dirty="0"/>
              <a:t>: rate of flood spread.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Measured 90% infiltration to the floodplain with only 10% retention in some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Laurel L</a:t>
            </a:r>
            <a:r>
              <a:rPr lang="en-US" dirty="0"/>
              <a:t> noted connectivity phenomenon where marshy areas remain disconnected from main channels in dry years</a:t>
            </a:r>
          </a:p>
          <a:p>
            <a:r>
              <a:rPr lang="en-US" b="1" dirty="0"/>
              <a:t>TODO: </a:t>
            </a:r>
            <a:r>
              <a:rPr lang="en-US" dirty="0"/>
              <a:t>examine antecedent conditions more carefully and adjust water year calculation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28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C48348E-913A-9FD9-E117-9FC23E06E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12192000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567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A2778666-668B-81F6-3AD7-2AA85C4F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30"/>
            <a:ext cx="121920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1457D-C557-9381-0959-534B58CCC98E}"/>
              </a:ext>
            </a:extLst>
          </p:cNvPr>
          <p:cNvSpPr txBox="1"/>
          <p:nvPr/>
        </p:nvSpPr>
        <p:spPr>
          <a:xfrm>
            <a:off x="562708" y="5265336"/>
            <a:ext cx="705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agreement looks much better in some years than others.</a:t>
            </a:r>
          </a:p>
        </p:txBody>
      </p:sp>
    </p:spTree>
    <p:extLst>
      <p:ext uri="{BB962C8B-B14F-4D97-AF65-F5344CB8AC3E}">
        <p14:creationId xmlns:p14="http://schemas.microsoft.com/office/powerpoint/2010/main" val="1041023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0E6009BD-0569-558A-B8B1-C3ADB4D56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463"/>
            <a:ext cx="12192000" cy="605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83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B1813D-EC14-13BE-211B-24FD5C51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85" y="0"/>
            <a:ext cx="1098195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F06972-AD70-CA4A-6427-3B0AEDBC9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1101"/>
            <a:ext cx="9601200" cy="35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409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7BA2D5-830A-9E84-CDE9-8D2B424E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138"/>
            <a:ext cx="12192000" cy="48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7AAAFF-14A8-A01F-0AE8-FADD33B95253}"/>
              </a:ext>
            </a:extLst>
          </p:cNvPr>
          <p:cNvSpPr txBox="1"/>
          <p:nvPr/>
        </p:nvSpPr>
        <p:spPr>
          <a:xfrm>
            <a:off x="440266" y="56488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GRACE JPL RL06.3 CRI </a:t>
            </a:r>
            <a:r>
              <a:rPr lang="en-US" dirty="0" err="1"/>
              <a:t>netCDF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61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C3C2EE8-B710-70FC-1102-7DD23035B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" y="107497"/>
            <a:ext cx="8639033" cy="355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0F40C0A-A335-C55D-5E6E-6BCD7717F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952247"/>
            <a:ext cx="8866183" cy="290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949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5CDDA9-F245-AE3D-B59A-624386E3B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5750"/>
            <a:ext cx="7772400" cy="48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111175-AAE4-46A9-CEAA-D1CC6861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3938"/>
            <a:ext cx="12192000" cy="48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172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B63F9531-2DAB-AB36-A53B-B143520F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952500"/>
            <a:ext cx="112903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593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D44DE-15C7-3098-6110-852799BBB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65" y="111118"/>
            <a:ext cx="8841064" cy="66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26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E5214F-AD57-BAA6-7D5C-8C9D591E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61" y="255688"/>
            <a:ext cx="8529064" cy="640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1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6485FEA5-CED3-B7A2-D29E-0CEB612D5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"/>
            <a:ext cx="12192000" cy="56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936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8CEB09-803B-7530-2509-0BE1C381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33" y="-78848"/>
            <a:ext cx="9093637" cy="68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42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767864-2D5C-CBAF-5B1C-3D5642949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100344"/>
            <a:ext cx="10596988" cy="75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11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A0A36EE-AFFF-BE06-B6FE-0FC24166F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8" y="148842"/>
            <a:ext cx="8824267" cy="656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222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D3C96B-BEE6-F8F9-DFC9-900F15086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3" y="105018"/>
            <a:ext cx="10249817" cy="651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8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7AD9CFC-D27A-037D-F211-06488D569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952500"/>
            <a:ext cx="1130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977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DCAF235-AE40-355A-A7CF-9524A8B46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457200"/>
            <a:ext cx="120142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7409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2CF57004-F3DF-7A7E-738D-DFA31117B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175"/>
            <a:ext cx="12192000" cy="456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23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7B1EB50-3706-52C4-7910-7B06007D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7225"/>
            <a:ext cx="12192000" cy="300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818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20B6B-5061-9B32-C4B7-C9CD16A4C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29" y="619291"/>
            <a:ext cx="9601111" cy="474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35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CE04-E893-F06E-F82A-67D7340D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41A59-9F71-F795-6845-1C4F238D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stations in </a:t>
            </a:r>
            <a:r>
              <a:rPr lang="en-US" dirty="0" err="1"/>
              <a:t>grdc</a:t>
            </a:r>
            <a:r>
              <a:rPr lang="en-US" dirty="0"/>
              <a:t> dataset</a:t>
            </a:r>
          </a:p>
          <a:p>
            <a:r>
              <a:rPr lang="en-US" dirty="0"/>
              <a:t>Why is CYNSS &gt;&gt; DSWE in ~ September (towards end of flood pulse?)</a:t>
            </a:r>
          </a:p>
        </p:txBody>
      </p:sp>
    </p:spTree>
    <p:extLst>
      <p:ext uri="{BB962C8B-B14F-4D97-AF65-F5344CB8AC3E}">
        <p14:creationId xmlns:p14="http://schemas.microsoft.com/office/powerpoint/2010/main" val="175997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1C45840F-2863-BD91-01F4-B22F94D3B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400"/>
            <a:ext cx="12192000" cy="604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150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CE04-E893-F06E-F82A-67D7340D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41A59-9F71-F795-6845-1C4F238D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stations in </a:t>
            </a:r>
            <a:r>
              <a:rPr lang="en-US" dirty="0" err="1"/>
              <a:t>grdc</a:t>
            </a:r>
            <a:r>
              <a:rPr lang="en-US" dirty="0"/>
              <a:t> dataset</a:t>
            </a:r>
          </a:p>
          <a:p>
            <a:r>
              <a:rPr lang="en-US" dirty="0"/>
              <a:t>Why is CYNSS &gt;&gt; DSWE in ~ September (towards end of flood pulse?)</a:t>
            </a:r>
          </a:p>
        </p:txBody>
      </p:sp>
    </p:spTree>
    <p:extLst>
      <p:ext uri="{BB962C8B-B14F-4D97-AF65-F5344CB8AC3E}">
        <p14:creationId xmlns:p14="http://schemas.microsoft.com/office/powerpoint/2010/main" val="4213252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CE04-E893-F06E-F82A-67D7340D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41A59-9F71-F795-6845-1C4F238D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stations in </a:t>
            </a:r>
            <a:r>
              <a:rPr lang="en-US" dirty="0" err="1"/>
              <a:t>grdc</a:t>
            </a:r>
            <a:r>
              <a:rPr lang="en-US" dirty="0"/>
              <a:t> dataset</a:t>
            </a:r>
          </a:p>
          <a:p>
            <a:r>
              <a:rPr lang="en-US" dirty="0"/>
              <a:t>Why is CYNSS &gt;&gt; DSWE in ~ September (towards end of flood pulse?)</a:t>
            </a:r>
          </a:p>
        </p:txBody>
      </p:sp>
    </p:spTree>
    <p:extLst>
      <p:ext uri="{BB962C8B-B14F-4D97-AF65-F5344CB8AC3E}">
        <p14:creationId xmlns:p14="http://schemas.microsoft.com/office/powerpoint/2010/main" val="3386187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CE04-E893-F06E-F82A-67D7340D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41A59-9F71-F795-6845-1C4F238D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of the stations in </a:t>
            </a:r>
            <a:r>
              <a:rPr lang="en-US" dirty="0" err="1"/>
              <a:t>grdc</a:t>
            </a:r>
            <a:r>
              <a:rPr lang="en-US" dirty="0"/>
              <a:t> dataset</a:t>
            </a:r>
          </a:p>
          <a:p>
            <a:r>
              <a:rPr lang="en-US" dirty="0"/>
              <a:t>Why is CYNSS &gt;&gt; DSWE in ~ September (towards end of flood pulse?)</a:t>
            </a:r>
          </a:p>
        </p:txBody>
      </p:sp>
    </p:spTree>
    <p:extLst>
      <p:ext uri="{BB962C8B-B14F-4D97-AF65-F5344CB8AC3E}">
        <p14:creationId xmlns:p14="http://schemas.microsoft.com/office/powerpoint/2010/main" val="3841935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F56BC6-553F-3152-C514-843528968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62" y="386613"/>
            <a:ext cx="11050191" cy="62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59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989E-E1CE-A657-7C73-A9ADE03AB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2D0C0-5A51-BF75-C525-08373ECCA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Matt Clark</a:t>
            </a:r>
          </a:p>
          <a:p>
            <a:r>
              <a:rPr lang="en-US" dirty="0"/>
              <a:t>Grace</a:t>
            </a:r>
          </a:p>
          <a:p>
            <a:pPr lvl="1"/>
            <a:r>
              <a:rPr lang="en-US" dirty="0"/>
              <a:t> autocorrelation</a:t>
            </a:r>
          </a:p>
          <a:p>
            <a:pPr lvl="1"/>
            <a:r>
              <a:rPr lang="en-US" dirty="0"/>
              <a:t>correlation with precipitation, surface water, inflow</a:t>
            </a:r>
          </a:p>
          <a:p>
            <a:r>
              <a:rPr lang="en-US" dirty="0"/>
              <a:t>Shapefile airstrips</a:t>
            </a:r>
          </a:p>
          <a:p>
            <a:r>
              <a:rPr lang="en-US" dirty="0"/>
              <a:t>Transition matrix</a:t>
            </a:r>
          </a:p>
          <a:p>
            <a:r>
              <a:rPr lang="en-US" dirty="0"/>
              <a:t>Hysteresis</a:t>
            </a:r>
          </a:p>
          <a:p>
            <a:r>
              <a:rPr lang="en-US" dirty="0"/>
              <a:t>ET comparison / watershed mass balance</a:t>
            </a:r>
          </a:p>
        </p:txBody>
      </p:sp>
    </p:spTree>
    <p:extLst>
      <p:ext uri="{BB962C8B-B14F-4D97-AF65-F5344CB8AC3E}">
        <p14:creationId xmlns:p14="http://schemas.microsoft.com/office/powerpoint/2010/main" val="450158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078909-245F-A083-61F4-E0749405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85"/>
            <a:ext cx="11586810" cy="661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1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79406C-B154-AB8B-F3CA-9724D5681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44"/>
          <a:stretch/>
        </p:blipFill>
        <p:spPr>
          <a:xfrm>
            <a:off x="230273" y="164687"/>
            <a:ext cx="11981872" cy="649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9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21A3A-4566-1CEB-5FC8-2BA5A9EAD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19" y="139960"/>
            <a:ext cx="11175382" cy="64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80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CE0445-3287-0E07-0359-CF4D8FCFA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53603"/>
            <a:ext cx="10971138" cy="62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4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356D86-4C9C-D6FB-45B1-722378856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11" y="242165"/>
            <a:ext cx="10925139" cy="621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0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C8490D-B602-AD90-B066-B3F63F90F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33670"/>
            <a:ext cx="7772400" cy="479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17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CDDAF-A39B-DE6E-1D33-846FBE82F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7" y="194106"/>
            <a:ext cx="10846644" cy="60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4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DD30BF-F123-EA4C-50BD-48EBDC5B7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02" y="76892"/>
            <a:ext cx="11263189" cy="64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306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848605-38A9-D745-31E4-6A4DE0F96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95" y="359243"/>
            <a:ext cx="10138529" cy="57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89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3566F-9FF0-DC89-7364-54A7AEA9D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64" y="251540"/>
            <a:ext cx="10927363" cy="61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55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4E30FC-F4A7-B9AD-3446-FED4AA692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353" y="367833"/>
            <a:ext cx="10870595" cy="61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61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800229-F474-3BC0-1718-372393081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2" y="264800"/>
            <a:ext cx="11000927" cy="622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76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B2316C-7A4B-2D98-A191-674ACA64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9" y="314131"/>
            <a:ext cx="10890901" cy="62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60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1C221-C093-5E50-A31D-3FD9808E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0" y="80176"/>
            <a:ext cx="11697911" cy="660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54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AD1CE5-FEF3-AA67-9C8E-E0AE3EE91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96" y="129027"/>
            <a:ext cx="11269491" cy="642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45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21AE62-A600-19F0-5B89-620BA2592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10" y="0"/>
            <a:ext cx="11837074" cy="66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7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4B002CD8-4218-7C77-0E43-61C2A47A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0" y="3429000"/>
            <a:ext cx="8370277" cy="32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48A3057D-47A7-7E3A-B94F-FDA0D89B4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75" y="69490"/>
            <a:ext cx="8400422" cy="33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4032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A49D1-5A0B-44A5-5AB9-0611C23A1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31" y="0"/>
            <a:ext cx="11422539" cy="643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56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D3F21-1034-AE49-576C-DFA2852D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96" y="0"/>
            <a:ext cx="11590861" cy="650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5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ABF4A583-DF7F-0E77-063A-11EBA6FD1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9163"/>
            <a:ext cx="121920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34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DFE5FEC-25F0-FBD2-1C70-2B406DFFB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15" y="1577377"/>
            <a:ext cx="5488013" cy="362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D9E8C91-28F2-2249-FD71-9B59E0BA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068" y="1577376"/>
            <a:ext cx="5290394" cy="34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10469E-21F4-0072-82E8-0C8818133C0A}"/>
              </a:ext>
            </a:extLst>
          </p:cNvPr>
          <p:cNvSpPr txBox="1"/>
          <p:nvPr/>
        </p:nvSpPr>
        <p:spPr>
          <a:xfrm>
            <a:off x="1897380" y="5341620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Kirchner study?</a:t>
            </a:r>
          </a:p>
        </p:txBody>
      </p:sp>
    </p:spTree>
    <p:extLst>
      <p:ext uri="{BB962C8B-B14F-4D97-AF65-F5344CB8AC3E}">
        <p14:creationId xmlns:p14="http://schemas.microsoft.com/office/powerpoint/2010/main" val="347769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A327B356-0621-7332-6DA2-825AE4D31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0"/>
            <a:ext cx="9193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07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24409</TotalTime>
  <Words>367</Words>
  <Application>Microsoft Macintosh PowerPoint</Application>
  <PresentationFormat>Widescreen</PresentationFormat>
  <Paragraphs>49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Aptos</vt:lpstr>
      <vt:lpstr>Aptos Display</vt:lpstr>
      <vt:lpstr>Arial</vt:lpstr>
      <vt:lpstr>Office Theme</vt:lpstr>
      <vt:lpstr>Water budget: ET model comparison  (datasets in GEE)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Hysteresis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Miscellaneous</vt:lpstr>
      <vt:lpstr>Miscellaneous</vt:lpstr>
      <vt:lpstr>Miscellaneous</vt:lpstr>
      <vt:lpstr>Miscellaneous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Octavia Crompton</dc:creator>
  <cp:lastModifiedBy>Octavia Crompton</cp:lastModifiedBy>
  <cp:revision>14</cp:revision>
  <dcterms:created xsi:type="dcterms:W3CDTF">2026-01-14T03:31:40Z</dcterms:created>
  <dcterms:modified xsi:type="dcterms:W3CDTF">2026-02-11T23:00:15Z</dcterms:modified>
</cp:coreProperties>
</file>